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85" r:id="rId2"/>
    <p:sldId id="287" r:id="rId3"/>
    <p:sldId id="273" r:id="rId4"/>
    <p:sldId id="271" r:id="rId5"/>
    <p:sldId id="274" r:id="rId6"/>
    <p:sldId id="284" r:id="rId7"/>
    <p:sldId id="283" r:id="rId8"/>
    <p:sldId id="282" r:id="rId9"/>
    <p:sldId id="276" r:id="rId10"/>
    <p:sldId id="281" r:id="rId11"/>
    <p:sldId id="286" r:id="rId12"/>
  </p:sldIdLst>
  <p:sldSz cx="13004800" cy="9753600"/>
  <p:notesSz cx="6858000" cy="9144000"/>
  <p:defaultTextStyle>
    <a:lvl1pPr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1pPr>
    <a:lvl2pPr indent="2286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2pPr>
    <a:lvl3pPr indent="4572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3pPr>
    <a:lvl4pPr indent="6858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4pPr>
    <a:lvl5pPr indent="9144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5pPr>
    <a:lvl6pPr indent="11430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6pPr>
    <a:lvl7pPr indent="13716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7pPr>
    <a:lvl8pPr indent="16002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8pPr>
    <a:lvl9pPr indent="1828800" algn="ctr" defTabSz="584200">
      <a:defRPr sz="6400" b="1">
        <a:solidFill>
          <a:srgbClr val="FFFFFF"/>
        </a:solidFill>
        <a:latin typeface="+mn-lt"/>
        <a:ea typeface="+mn-ea"/>
        <a:cs typeface="+mn-cs"/>
        <a:sym typeface="Panton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B1A2"/>
    <a:srgbClr val="84C3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890" y="6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93589413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19" name="CC_RGB_onBlack.ai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</p:spTree>
  </p:cSld>
  <p:clrMapOvr>
    <a:masterClrMapping/>
  </p:clrMapOvr>
  <p:transition spd="med" advTm="10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Title &amp; Cop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19" name="CC_RGB_onBlack.ai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hape 20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454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 advTm="1000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570077" y="3677920"/>
            <a:ext cx="3756845" cy="3756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4662077" y="3677920"/>
            <a:ext cx="3756846" cy="3756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Hadoop_15x15_front.jpg"/>
          <p:cNvPicPr/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8754078" y="3677920"/>
            <a:ext cx="3756845" cy="375684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0" y="8479635"/>
            <a:ext cx="13004800" cy="1270001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pic>
        <p:nvPicPr>
          <p:cNvPr id="6" name="CC_RGB_onBlack.pdf"/>
          <p:cNvPicPr/>
          <p:nvPr/>
        </p:nvPicPr>
        <p:blipFill>
          <a:blip r:embed="rId5" cstate="print">
            <a:extLst/>
          </a:blip>
          <a:stretch>
            <a:fillRect/>
          </a:stretch>
        </p:blipFill>
        <p:spPr>
          <a:xfrm>
            <a:off x="581275" y="8936805"/>
            <a:ext cx="3175968" cy="40646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7"/>
          <p:cNvSpPr/>
          <p:nvPr/>
        </p:nvSpPr>
        <p:spPr>
          <a:xfrm>
            <a:off x="12097159" y="8861045"/>
            <a:ext cx="507182" cy="507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90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11233" y="8483600"/>
            <a:ext cx="12982333" cy="0"/>
          </a:xfrm>
          <a:prstGeom prst="line">
            <a:avLst/>
          </a:prstGeom>
          <a:ln w="12700">
            <a:solidFill>
              <a:srgbClr val="47D9CB"/>
            </a:solidFill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xfrm>
            <a:off x="12171184" y="8978561"/>
            <a:ext cx="359132" cy="381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 b="0">
                <a:latin typeface="+mj-lt"/>
                <a:ea typeface="+mj-ea"/>
                <a:cs typeface="+mj-cs"/>
                <a:sym typeface="Panton SemiBold"/>
              </a:defRPr>
            </a:lvl1pPr>
          </a:lstStyle>
          <a:p>
            <a:pPr lvl="0"/>
            <a:fld id="{86CB4B4D-7CA3-9044-876B-883B54F8677D}" type="slidenum">
              <a:rPr/>
              <a:pPr lvl="0"/>
              <a:t>‹Nr.›</a:t>
            </a:fld>
            <a:endParaRPr dirty="0"/>
          </a:p>
        </p:txBody>
      </p:sp>
      <p:sp>
        <p:nvSpPr>
          <p:cNvPr id="10" name="Shape 10"/>
          <p:cNvSpPr/>
          <p:nvPr/>
        </p:nvSpPr>
        <p:spPr>
          <a:xfrm>
            <a:off x="0" y="0"/>
            <a:ext cx="13004800" cy="127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>
              <a:lnSpc>
                <a:spcPct val="120000"/>
              </a:lnSpc>
              <a:defRPr sz="2600" b="0">
                <a:solidFill>
                  <a:srgbClr val="53585F"/>
                </a:solidFill>
              </a:defRPr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27456" y="368300"/>
            <a:ext cx="4014225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53585F"/>
                </a:solidFill>
              </a:rPr>
              <a:t>Main Title of the Sli</a:t>
            </a:r>
            <a:r>
              <a:rPr lang="en-US" sz="3200" dirty="0">
                <a:solidFill>
                  <a:srgbClr val="53585F"/>
                </a:solidFill>
              </a:rPr>
              <a:t>d</a:t>
            </a:r>
            <a:r>
              <a:rPr sz="3200" dirty="0">
                <a:solidFill>
                  <a:srgbClr val="53585F"/>
                </a:solidFill>
              </a:rPr>
              <a:t>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12" name="Shape 12"/>
          <p:cNvSpPr/>
          <p:nvPr/>
        </p:nvSpPr>
        <p:spPr>
          <a:xfrm>
            <a:off x="527456" y="1803400"/>
            <a:ext cx="11949889" cy="1023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sz="2800">
                <a:solidFill>
                  <a:srgbClr val="53585F"/>
                </a:solidFill>
              </a:rPr>
              <a:t>And some mind breaking lines here you want to share with the audience. </a:t>
            </a:r>
            <a:br>
              <a:rPr sz="2800">
                <a:solidFill>
                  <a:srgbClr val="53585F"/>
                </a:solidFill>
              </a:rPr>
            </a:br>
            <a:r>
              <a:rPr sz="2800">
                <a:solidFill>
                  <a:srgbClr val="53585F"/>
                </a:solidFill>
              </a:rPr>
              <a:t>But not to much! Lorem ipsum dolor sit amet, consectetuer adipiscing elit.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ransition spd="med" advTm="10000"/>
  <p:txStyles>
    <p:titleStyle>
      <a:lvl1pPr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1pPr>
      <a:lvl2pPr indent="2286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2pPr>
      <a:lvl3pPr indent="4572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3pPr>
      <a:lvl4pPr indent="6858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4pPr>
      <a:lvl5pPr indent="9144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5pPr>
      <a:lvl6pPr indent="11430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6pPr>
      <a:lvl7pPr indent="13716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7pPr>
      <a:lvl8pPr indent="16002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8pPr>
      <a:lvl9pPr indent="1828800" defTabSz="584200">
        <a:defRPr sz="6400">
          <a:solidFill>
            <a:srgbClr val="DCDEE0"/>
          </a:solidFill>
          <a:latin typeface="+mj-lt"/>
          <a:ea typeface="+mj-ea"/>
          <a:cs typeface="+mj-cs"/>
          <a:sym typeface="Panton SemiBold"/>
        </a:defRPr>
      </a:lvl9pPr>
    </p:titleStyle>
    <p:bodyStyle>
      <a:lvl1pPr marL="374315" indent="-374315" defTabSz="584200">
        <a:buSzPct val="200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1pPr>
      <a:lvl2pPr marL="818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2pPr>
      <a:lvl3pPr marL="1263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3pPr>
      <a:lvl4pPr marL="1707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4pPr>
      <a:lvl5pPr marL="2152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5pPr>
      <a:lvl6pPr marL="2596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6pPr>
      <a:lvl7pPr marL="3041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7pPr>
      <a:lvl8pPr marL="34858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8pPr>
      <a:lvl9pPr marL="3930315" indent="-374315" defTabSz="584200">
        <a:buSzPct val="75000"/>
        <a:buChar char="•"/>
        <a:defRPr sz="3200" b="1">
          <a:solidFill>
            <a:srgbClr val="53585F"/>
          </a:solidFill>
          <a:latin typeface="+mn-lt"/>
          <a:ea typeface="+mn-ea"/>
          <a:cs typeface="+mn-cs"/>
          <a:sym typeface="Panton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Panton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www.codecentric.de/karriere/standorte/solingen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1</a:t>
            </a:fld>
            <a:endParaRPr dirty="0">
              <a:solidFill>
                <a:srgbClr val="FFFFFF"/>
              </a:solidFill>
            </a:endParaRPr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70E036D7-29F2-477D-81D6-34218FF1701B}"/>
              </a:ext>
            </a:extLst>
          </p:cNvPr>
          <p:cNvGrpSpPr/>
          <p:nvPr/>
        </p:nvGrpSpPr>
        <p:grpSpPr>
          <a:xfrm>
            <a:off x="5681904" y="4772689"/>
            <a:ext cx="2013370" cy="45750"/>
            <a:chOff x="8458200" y="10414000"/>
            <a:chExt cx="9220200" cy="177800"/>
          </a:xfrm>
          <a:solidFill>
            <a:srgbClr val="1FB18A"/>
          </a:solidFill>
        </p:grpSpPr>
        <p:sp>
          <p:nvSpPr>
            <p:cNvPr id="7" name="Rectangle 1">
              <a:extLst>
                <a:ext uri="{FF2B5EF4-FFF2-40B4-BE49-F238E27FC236}">
                  <a16:creationId xmlns:a16="http://schemas.microsoft.com/office/drawing/2014/main" id="{067D0705-9D6C-4540-88A8-FD57FB2FB102}"/>
                </a:ext>
              </a:extLst>
            </p:cNvPr>
            <p:cNvSpPr/>
            <p:nvPr/>
          </p:nvSpPr>
          <p:spPr>
            <a:xfrm>
              <a:off x="8458200" y="10414000"/>
              <a:ext cx="3073400" cy="177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68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 dirty="0">
                <a:latin typeface="Panton Light" charset="0"/>
              </a:endParaRPr>
            </a:p>
          </p:txBody>
        </p:sp>
        <p:sp>
          <p:nvSpPr>
            <p:cNvPr id="8" name="Rectangle 12">
              <a:extLst>
                <a:ext uri="{FF2B5EF4-FFF2-40B4-BE49-F238E27FC236}">
                  <a16:creationId xmlns:a16="http://schemas.microsoft.com/office/drawing/2014/main" id="{9C4B1092-DF36-43EE-B788-C435BDD1CB3C}"/>
                </a:ext>
              </a:extLst>
            </p:cNvPr>
            <p:cNvSpPr/>
            <p:nvPr/>
          </p:nvSpPr>
          <p:spPr>
            <a:xfrm>
              <a:off x="11531600" y="10414000"/>
              <a:ext cx="3073400" cy="177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68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 dirty="0">
                <a:latin typeface="Panton Light" charset="0"/>
              </a:endParaRPr>
            </a:p>
          </p:txBody>
        </p:sp>
        <p:sp>
          <p:nvSpPr>
            <p:cNvPr id="9" name="Rectangle 13">
              <a:extLst>
                <a:ext uri="{FF2B5EF4-FFF2-40B4-BE49-F238E27FC236}">
                  <a16:creationId xmlns:a16="http://schemas.microsoft.com/office/drawing/2014/main" id="{6689924C-E6D4-41B7-8641-6E2671CA486D}"/>
                </a:ext>
              </a:extLst>
            </p:cNvPr>
            <p:cNvSpPr/>
            <p:nvPr/>
          </p:nvSpPr>
          <p:spPr>
            <a:xfrm>
              <a:off x="14605000" y="10414000"/>
              <a:ext cx="3073400" cy="177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68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 dirty="0">
                <a:latin typeface="Panton Light" charset="0"/>
              </a:endParaRPr>
            </a:p>
          </p:txBody>
        </p:sp>
      </p:grpSp>
      <p:pic>
        <p:nvPicPr>
          <p:cNvPr id="10" name="Picture 17">
            <a:extLst>
              <a:ext uri="{FF2B5EF4-FFF2-40B4-BE49-F238E27FC236}">
                <a16:creationId xmlns:a16="http://schemas.microsoft.com/office/drawing/2014/main" id="{195E6184-31CF-4DD6-924E-512D26CB5D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1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8541"/>
          <a:stretch/>
        </p:blipFill>
        <p:spPr>
          <a:xfrm>
            <a:off x="4427944" y="1269242"/>
            <a:ext cx="5593966" cy="3220872"/>
          </a:xfrm>
          <a:prstGeom prst="rect">
            <a:avLst/>
          </a:prstGeom>
          <a:effectLst/>
        </p:spPr>
      </p:pic>
      <p:pic>
        <p:nvPicPr>
          <p:cNvPr id="11" name="Picture 18">
            <a:extLst>
              <a:ext uri="{FF2B5EF4-FFF2-40B4-BE49-F238E27FC236}">
                <a16:creationId xmlns:a16="http://schemas.microsoft.com/office/drawing/2014/main" id="{E49C71E2-B138-479D-A211-AEA8AF390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8156" y="5465531"/>
            <a:ext cx="2328487" cy="29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59276"/>
      </p:ext>
    </p:extLst>
  </p:cSld>
  <p:clrMapOvr>
    <a:masterClrMapping/>
  </p:clrMapOvr>
  <p:transition spd="med" advTm="10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4212844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Knowledge</a:t>
            </a: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 </a:t>
            </a:r>
            <a:r>
              <a:rPr lang="de-DE" sz="3200" dirty="0" err="1">
                <a:solidFill>
                  <a:srgbClr val="595959"/>
                </a:solidFill>
                <a:latin typeface="Panton"/>
                <a:cs typeface="Panton"/>
              </a:rPr>
              <a:t>Leadership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10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516" y="1540042"/>
            <a:ext cx="13191756" cy="68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30085"/>
      </p:ext>
    </p:extLst>
  </p:cSld>
  <p:clrMapOvr>
    <a:masterClrMapping/>
  </p:clrMapOvr>
  <p:transition spd="med" advTm="10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2257028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Gute Gründe</a:t>
            </a:r>
            <a:endParaRPr sz="3200" dirty="0">
              <a:solidFill>
                <a:srgbClr val="47D9CB"/>
              </a:solidFill>
              <a:latin typeface="Panton"/>
              <a:cs typeface="Panton"/>
            </a:endParaRP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11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659CE95-BFC1-4C98-A002-5AAE4735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571" y="2456597"/>
            <a:ext cx="11882595" cy="470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928839"/>
      </p:ext>
    </p:extLst>
  </p:cSld>
  <p:clrMapOvr>
    <a:masterClrMapping/>
  </p:clrMapOvr>
  <p:transition spd="med" advTm="10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2776401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Ein paar Zahlen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2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4208DB-DE1D-454E-8FBF-5E4306766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92" y="1427603"/>
            <a:ext cx="10370585" cy="689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39093"/>
      </p:ext>
    </p:extLst>
  </p:cSld>
  <p:clrMapOvr>
    <a:masterClrMapping/>
  </p:clrMapOvr>
  <p:transition spd="med" advTm="10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06C02F1-1AE1-48D5-A596-9AB401CD8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34" y="1528549"/>
            <a:ext cx="12520807" cy="6673755"/>
          </a:xfrm>
          <a:prstGeom prst="rect">
            <a:avLst/>
          </a:prstGeom>
        </p:spPr>
      </p:pic>
      <p:sp>
        <p:nvSpPr>
          <p:cNvPr id="85" name="Shape 85"/>
          <p:cNvSpPr/>
          <p:nvPr/>
        </p:nvSpPr>
        <p:spPr>
          <a:xfrm>
            <a:off x="527456" y="368300"/>
            <a:ext cx="3559596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</a:rPr>
              <a:t>Unsere</a:t>
            </a:r>
            <a:r>
              <a:rPr lang="de-DE" sz="3200" dirty="0">
                <a:solidFill>
                  <a:srgbClr val="84C394"/>
                </a:solidFill>
              </a:rPr>
              <a:t> </a:t>
            </a:r>
            <a:r>
              <a:rPr lang="de-DE" sz="3200" dirty="0">
                <a:solidFill>
                  <a:srgbClr val="595959"/>
                </a:solidFill>
              </a:rPr>
              <a:t>Standorte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3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76742"/>
      </p:ext>
    </p:extLst>
  </p:cSld>
  <p:clrMapOvr>
    <a:masterClrMapping/>
  </p:clrMapOvr>
  <p:transition spd="med" advTm="10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27456" y="368300"/>
            <a:ext cx="2889405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 Portfolio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4</a:t>
            </a:fld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16861" y="2605898"/>
            <a:ext cx="79074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de-DE" sz="3200" b="1" cap="all" dirty="0">
                <a:solidFill>
                  <a:schemeClr val="accent2"/>
                </a:solidFill>
                <a:latin typeface="Panton"/>
                <a:cs typeface="Panton"/>
              </a:rPr>
              <a:t>Strategische </a:t>
            </a:r>
            <a:r>
              <a:rPr lang="de-DE" sz="3200" b="1" cap="all" dirty="0" err="1">
                <a:solidFill>
                  <a:schemeClr val="accent2"/>
                </a:solidFill>
                <a:latin typeface="Panton"/>
                <a:cs typeface="Panton"/>
              </a:rPr>
              <a:t>it</a:t>
            </a:r>
            <a:r>
              <a:rPr lang="de-DE" sz="3200" b="1" cap="all" dirty="0">
                <a:solidFill>
                  <a:schemeClr val="accent2"/>
                </a:solidFill>
                <a:latin typeface="Panton"/>
                <a:cs typeface="Panton"/>
              </a:rPr>
              <a:t>-beratung</a:t>
            </a:r>
            <a:r>
              <a:rPr lang="de-DE" sz="2800" b="1" cap="all" dirty="0">
                <a:solidFill>
                  <a:schemeClr val="accent2"/>
                </a:solidFill>
                <a:latin typeface="Panton"/>
                <a:cs typeface="Panton"/>
              </a:rPr>
              <a:t>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81733" y="5251291"/>
            <a:ext cx="7230857" cy="2513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de-DE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	</a:t>
            </a:r>
            <a:r>
              <a:rPr lang="de-DE" sz="4800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Technology</a:t>
            </a:r>
            <a:r>
              <a:rPr lang="de-DE" cap="all" dirty="0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 </a:t>
            </a:r>
            <a:r>
              <a:rPr lang="de-DE" sz="6600" cap="all" dirty="0" err="1">
                <a:solidFill>
                  <a:schemeClr val="accent3">
                    <a:lumMod val="50000"/>
                  </a:schemeClr>
                </a:solidFill>
                <a:latin typeface="Panton Thin"/>
                <a:cs typeface="Panton Thin"/>
              </a:rPr>
              <a:t>consulting</a:t>
            </a:r>
            <a:endParaRPr lang="de-DE" sz="6600" cap="all" dirty="0">
              <a:solidFill>
                <a:schemeClr val="accent3">
                  <a:lumMod val="50000"/>
                </a:schemeClr>
              </a:solidFill>
              <a:latin typeface="Panton Thin"/>
              <a:cs typeface="Panton Thin"/>
            </a:endParaRPr>
          </a:p>
          <a:p>
            <a:pPr>
              <a:lnSpc>
                <a:spcPct val="80000"/>
              </a:lnSpc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95389" y="4603221"/>
            <a:ext cx="75841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cap="all" dirty="0">
                <a:solidFill>
                  <a:schemeClr val="accent2">
                    <a:lumMod val="60000"/>
                    <a:lumOff val="40000"/>
                  </a:schemeClr>
                </a:solidFill>
                <a:latin typeface="Panton Black"/>
                <a:cs typeface="Panton Black"/>
              </a:rPr>
              <a:t>Agile Software Factory</a:t>
            </a:r>
            <a:endParaRPr lang="en-US" sz="4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54529" y="3571829"/>
            <a:ext cx="54332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cap="all" dirty="0">
                <a:solidFill>
                  <a:schemeClr val="accent3"/>
                </a:solidFill>
                <a:latin typeface="Panton ExtraLight"/>
                <a:cs typeface="Panton ExtraLight"/>
              </a:rPr>
              <a:t>Schulung</a:t>
            </a:r>
            <a:endParaRPr lang="de-DE" sz="8000" b="1" cap="all" dirty="0">
              <a:solidFill>
                <a:schemeClr val="accent3"/>
              </a:solidFill>
              <a:latin typeface="Panton"/>
              <a:cs typeface="Panto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97915" y="2853793"/>
            <a:ext cx="7701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cap="all" dirty="0">
                <a:solidFill>
                  <a:schemeClr val="bg2">
                    <a:lumMod val="60000"/>
                    <a:lumOff val="40000"/>
                  </a:schemeClr>
                </a:solidFill>
                <a:latin typeface="Panton"/>
                <a:cs typeface="Panton"/>
              </a:rPr>
              <a:t>Cloud Technologien</a:t>
            </a:r>
            <a:endParaRPr lang="en-US" sz="60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Bild 8"/>
          <p:cNvPicPr>
            <a:picLocks noChangeAspect="1"/>
          </p:cNvPicPr>
          <p:nvPr/>
        </p:nvPicPr>
        <p:blipFill rotWithShape="1">
          <a:blip r:embed="rId2" cstate="print"/>
          <a:srcRect l="19646" t="34372" r="19057" b="33649"/>
          <a:stretch/>
        </p:blipFill>
        <p:spPr>
          <a:xfrm>
            <a:off x="229884" y="7465158"/>
            <a:ext cx="2265505" cy="65351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491" y="7294359"/>
            <a:ext cx="647375" cy="647375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136" y="7494835"/>
            <a:ext cx="3545518" cy="62383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628AB08-3DB3-48B9-87FB-44732C199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162" y="7103007"/>
            <a:ext cx="1618290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84283"/>
      </p:ext>
    </p:extLst>
  </p:cSld>
  <p:clrMapOvr>
    <a:masterClrMapping/>
  </p:clrMapOvr>
  <p:transition spd="med" advTm="10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3731791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Unsere Erfolgsformel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5</a:t>
            </a:fld>
            <a:endParaRPr dirty="0">
              <a:solidFill>
                <a:srgbClr val="FFFFFF"/>
              </a:solidFill>
            </a:endParaRPr>
          </a:p>
        </p:txBody>
      </p:sp>
      <p:sp>
        <p:nvSpPr>
          <p:cNvPr id="10" name="We love to solve real client problems with software in even better ways than before.…">
            <a:extLst>
              <a:ext uri="{FF2B5EF4-FFF2-40B4-BE49-F238E27FC236}">
                <a16:creationId xmlns:a16="http://schemas.microsoft.com/office/drawing/2014/main" id="{607749EE-8E31-4524-A723-F4C9F4E0D249}"/>
              </a:ext>
            </a:extLst>
          </p:cNvPr>
          <p:cNvSpPr txBox="1">
            <a:spLocks/>
          </p:cNvSpPr>
          <p:nvPr/>
        </p:nvSpPr>
        <p:spPr>
          <a:xfrm>
            <a:off x="4817660" y="1717431"/>
            <a:ext cx="7633288" cy="6696158"/>
          </a:xfrm>
          <a:prstGeom prst="rect">
            <a:avLst/>
          </a:prstGeom>
        </p:spPr>
        <p:txBody>
          <a:bodyPr/>
          <a:lstStyle>
            <a:lvl1pPr marL="374315" indent="-374315" defTabSz="584200">
              <a:buSzPct val="200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1pPr>
            <a:lvl2pPr marL="8188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2pPr>
            <a:lvl3pPr marL="12633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3pPr>
            <a:lvl4pPr marL="17078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4pPr>
            <a:lvl5pPr marL="21523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5pPr>
            <a:lvl6pPr marL="25968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6pPr>
            <a:lvl7pPr marL="30413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7pPr>
            <a:lvl8pPr marL="34858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8pPr>
            <a:lvl9pPr marL="3930315" indent="-374315" defTabSz="584200">
              <a:buSzPct val="75000"/>
              <a:buChar char="•"/>
              <a:defRPr sz="3200" b="1">
                <a:solidFill>
                  <a:srgbClr val="53585F"/>
                </a:solidFill>
                <a:latin typeface="+mn-lt"/>
                <a:ea typeface="+mn-ea"/>
                <a:cs typeface="+mn-cs"/>
                <a:sym typeface="Panton"/>
              </a:defRPr>
            </a:lvl9pPr>
          </a:lstStyle>
          <a:p>
            <a:pPr defTabSz="457200">
              <a:lnSpc>
                <a:spcPts val="7300"/>
              </a:lnSpc>
              <a:defRPr sz="4800" cap="none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4800" dirty="0">
              <a:solidFill>
                <a:srgbClr val="000000">
                  <a:alpha val="87058"/>
                </a:srgb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457200">
              <a:lnSpc>
                <a:spcPts val="7300"/>
              </a:lnSpc>
              <a:buNone/>
              <a:defRPr sz="4800" cap="none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3600" dirty="0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love to solve real client problems with software in even better ways than before. </a:t>
            </a:r>
          </a:p>
          <a:p>
            <a:pPr defTabSz="457200">
              <a:lnSpc>
                <a:spcPts val="7300"/>
              </a:lnSpc>
              <a:defRPr sz="4800" cap="none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lang="en-US" sz="4800" dirty="0">
              <a:solidFill>
                <a:srgbClr val="000000">
                  <a:alpha val="87058"/>
                </a:srgb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defTabSz="457200">
              <a:lnSpc>
                <a:spcPts val="7300"/>
              </a:lnSpc>
              <a:buNone/>
              <a:defRPr sz="4800" cap="none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sz="3600" dirty="0">
                <a:solidFill>
                  <a:srgbClr val="000000">
                    <a:alpha val="87058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are curious to learn new things!</a:t>
            </a:r>
          </a:p>
        </p:txBody>
      </p:sp>
      <p:pic>
        <p:nvPicPr>
          <p:cNvPr id="11" name="05.jpg" descr="05.jpg">
            <a:extLst>
              <a:ext uri="{FF2B5EF4-FFF2-40B4-BE49-F238E27FC236}">
                <a16:creationId xmlns:a16="http://schemas.microsoft.com/office/drawing/2014/main" id="{AE3B5C6D-0F75-40E7-8D66-2064BF7BA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 l="13437" r="13437"/>
          <a:stretch>
            <a:fillRect/>
          </a:stretch>
        </p:blipFill>
        <p:spPr>
          <a:xfrm>
            <a:off x="298077" y="1378766"/>
            <a:ext cx="3820690" cy="703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523852"/>
      </p:ext>
    </p:extLst>
  </p:cSld>
  <p:clrMapOvr>
    <a:masterClrMapping/>
  </p:clrMapOvr>
  <p:transition spd="med" advTm="10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3731791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Unsere Erfolgsformel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6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51AACFC-1CFD-4B06-8633-3A80D5B4E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26" y="1542196"/>
            <a:ext cx="12330547" cy="644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65600"/>
      </p:ext>
    </p:extLst>
  </p:cSld>
  <p:clrMapOvr>
    <a:masterClrMapping/>
  </p:clrMapOvr>
  <p:transition spd="med" advTm="10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4113306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Unsere Firmenzentrale</a:t>
            </a:r>
            <a:r>
              <a:rPr sz="3200" dirty="0">
                <a:solidFill>
                  <a:srgbClr val="47D9CB"/>
                </a:solidFill>
              </a:rPr>
              <a:t>_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7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3" name="Inhaltsplatzhalter 5" descr="141029_rotterdam cedkam6.jpg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27422" y="2491307"/>
            <a:ext cx="6446657" cy="455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14759"/>
      </p:ext>
    </p:extLst>
  </p:cSld>
  <p:clrMapOvr>
    <a:masterClrMapping/>
  </p:clrMapOvr>
  <p:transition spd="med" advTm="10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1814599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Awareness</a:t>
            </a:r>
            <a:endParaRPr sz="3200" dirty="0">
              <a:solidFill>
                <a:srgbClr val="47D9CB"/>
              </a:solidFill>
            </a:endParaRP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8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" y="1287379"/>
            <a:ext cx="12965793" cy="719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14759"/>
      </p:ext>
    </p:extLst>
  </p:cSld>
  <p:clrMapOvr>
    <a:masterClrMapping/>
  </p:clrMapOvr>
  <p:transition spd="med" advTm="10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562670" y="368220"/>
            <a:ext cx="3768660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de-DE" sz="3200" dirty="0">
                <a:solidFill>
                  <a:srgbClr val="595959"/>
                </a:solidFill>
                <a:latin typeface="Panton"/>
                <a:cs typeface="Panton"/>
              </a:rPr>
              <a:t>Knowledge Leadership</a:t>
            </a:r>
            <a:endParaRPr sz="3200" dirty="0">
              <a:solidFill>
                <a:srgbClr val="47D9CB"/>
              </a:solidFill>
            </a:endParaRP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4294967295"/>
          </p:nvPr>
        </p:nvSpPr>
        <p:spPr>
          <a:xfrm>
            <a:off x="12255686" y="8963025"/>
            <a:ext cx="195262" cy="3746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>
                <a:solidFill>
                  <a:srgbClr val="000000"/>
                </a:solidFill>
              </a:defRPr>
            </a:pPr>
            <a:fld id="{19397894-3346-3547-8A6C-13D037B05DB8}" type="slidenum">
              <a:rPr lang="en-US" smtClean="0">
                <a:solidFill>
                  <a:srgbClr val="FFFFFF"/>
                </a:solidFill>
              </a:rPr>
              <a:pPr lvl="0">
                <a:defRPr>
                  <a:solidFill>
                    <a:srgbClr val="000000"/>
                  </a:solidFill>
                </a:defRPr>
              </a:pPr>
              <a:t>9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2" y="1263315"/>
            <a:ext cx="12966698" cy="795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17491"/>
      </p:ext>
    </p:extLst>
  </p:cSld>
  <p:clrMapOvr>
    <a:masterClrMapping/>
  </p:clrMapOvr>
  <p:transition spd="med" advTm="10000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codecentric">
      <a:dk1>
        <a:sysClr val="windowText" lastClr="000000"/>
      </a:dk1>
      <a:lt1>
        <a:sysClr val="window" lastClr="FFFFFF"/>
      </a:lt1>
      <a:dk2>
        <a:srgbClr val="1F9CB5"/>
      </a:dk2>
      <a:lt2>
        <a:srgbClr val="EEECE1"/>
      </a:lt2>
      <a:accent1>
        <a:srgbClr val="84C394"/>
      </a:accent1>
      <a:accent2>
        <a:srgbClr val="4EB1A3"/>
      </a:accent2>
      <a:accent3>
        <a:srgbClr val="1F9CB5"/>
      </a:accent3>
      <a:accent4>
        <a:srgbClr val="F0E93A"/>
      </a:accent4>
      <a:accent5>
        <a:srgbClr val="9BC530"/>
      </a:accent5>
      <a:accent6>
        <a:srgbClr val="3B2D67"/>
      </a:accent6>
      <a:hlink>
        <a:srgbClr val="9BC530"/>
      </a:hlink>
      <a:folHlink>
        <a:srgbClr val="800080"/>
      </a:folHlink>
    </a:clrScheme>
    <a:fontScheme name="Black">
      <a:majorFont>
        <a:latin typeface="Panton SemiBold"/>
        <a:ea typeface="Panton SemiBold"/>
        <a:cs typeface="Panton SemiBold"/>
      </a:majorFont>
      <a:minorFont>
        <a:latin typeface="Panton"/>
        <a:ea typeface="Panton"/>
        <a:cs typeface="Panton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Panton SemiBold"/>
        <a:ea typeface="Panton SemiBold"/>
        <a:cs typeface="Panton SemiBold"/>
      </a:majorFont>
      <a:minorFont>
        <a:latin typeface="Panton"/>
        <a:ea typeface="Panton"/>
        <a:cs typeface="Panton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1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53585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Panto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</Words>
  <Application>Microsoft Office PowerPoint</Application>
  <PresentationFormat>Benutzerdefiniert</PresentationFormat>
  <Paragraphs>30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Helvetica Neue</vt:lpstr>
      <vt:lpstr>Panton</vt:lpstr>
      <vt:lpstr>Panton Black</vt:lpstr>
      <vt:lpstr>Panton ExtraLight</vt:lpstr>
      <vt:lpstr>Panton Light</vt:lpstr>
      <vt:lpstr>Panton SemiBold</vt:lpstr>
      <vt:lpstr>Panton Thin</vt:lpstr>
      <vt:lpstr>Times New Roman</vt:lpstr>
      <vt:lpstr>Black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Romina Wallner</dc:creator>
  <cp:lastModifiedBy>Michael Treiling</cp:lastModifiedBy>
  <cp:revision>35</cp:revision>
  <dcterms:modified xsi:type="dcterms:W3CDTF">2018-02-09T14:11:26Z</dcterms:modified>
</cp:coreProperties>
</file>